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0" r:id="rId2"/>
    <p:sldId id="262" r:id="rId3"/>
    <p:sldId id="256" r:id="rId4"/>
    <p:sldId id="257" r:id="rId5"/>
    <p:sldId id="258" r:id="rId6"/>
    <p:sldId id="259" r:id="rId7"/>
    <p:sldId id="261" r:id="rId8"/>
    <p:sldId id="260" r:id="rId9"/>
    <p:sldId id="263" r:id="rId10"/>
    <p:sldId id="264" r:id="rId11"/>
    <p:sldId id="265" r:id="rId12"/>
    <p:sldId id="266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03.04.20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03.04.20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03.04.20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03.04.20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03.04.20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03.04.20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03.04.20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03.04.20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03.04.20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03.04.20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пт 03.04.20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пт 03.04.20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1928802"/>
            <a:ext cx="721523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Признаки речевых</a:t>
            </a:r>
          </a:p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нарушений у</a:t>
            </a:r>
          </a:p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 детей раннего возраста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786182" y="3143248"/>
            <a:ext cx="42148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Лексические недостатки: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бедный словарный запас, замены слов звукоподражаниями или жестами, пропуски слов, непонимание значения и смысла слова;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епонимание вопросов, инструкций, сказок, рассказов…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31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у детей, на которые родители должны своевременно обратить внимание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857232"/>
            <a:ext cx="49932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FrankRuehl" pitchFamily="34" charset="-79"/>
              </a:rPr>
              <a:t>Проявления </a:t>
            </a:r>
          </a:p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FrankRuehl" pitchFamily="34" charset="-79"/>
              </a:rPr>
              <a:t>речевых нарушений</a:t>
            </a:r>
            <a:r>
              <a:rPr lang="ru-RU" sz="4000" b="1" u="sng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FrankRuehl" pitchFamily="34" charset="-79"/>
              </a:rPr>
              <a:t> 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1" name="Picture 3" descr="C:\Users\User\Downloads\Uchit-rebyonka-chitat-nado-nachinat-v-tri-goda-schitayut-uchyony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143248"/>
            <a:ext cx="2787550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2786058"/>
            <a:ext cx="65008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Своевременная логопедическая диагностика позволяет использовать в полной мере возможности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сензитивных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периодов становления высших психических функций, эффективно корригировать темп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психоречевого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развития ребенка и предупреждать возникновение вторичных нарушений.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Чем раньше выявляются индивидуальные проблемы в раннем речевом развитии ребенка, тем больше времени будет у родителей и педагогов для их коррекции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5" name="Picture 1" descr="C:\Users\User\Downloads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000108"/>
            <a:ext cx="4000528" cy="1833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1000108"/>
            <a:ext cx="72257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необходимо обратиться</a:t>
            </a:r>
          </a:p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помощью к специалистам?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257174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 Если к концу первого года жизни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сохранном слухе  ребёнок не включается в работу по подражанию действиям и речи взрослых, не активен в занятиях с игрушками.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442913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Если у ребёнка в 2 года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нормальный слух, а речь не развита, у малыша отсутствуют первые слова.</a:t>
            </a:r>
          </a:p>
        </p:txBody>
      </p:sp>
      <p:pic>
        <p:nvPicPr>
          <p:cNvPr id="7" name="Picture 3" descr="C:\Users\User\Downloads\1677381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643182"/>
            <a:ext cx="1630752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000108"/>
            <a:ext cx="72257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необходимо обратиться</a:t>
            </a:r>
          </a:p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помощью к специалистам?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28599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 Если ребёнку 2 года 7 месяцев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он всё ещё не говорит,</a:t>
            </a:r>
            <a:r>
              <a:rPr lang="ru-RU" sz="2000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использует в общении только жесты, движения, требовательные возгласы.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3571876"/>
            <a:ext cx="5429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Если к трём годам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ребёнка отсутствует фразовая речь или он использует неправильные предложения</a:t>
            </a:r>
            <a:r>
              <a:rPr lang="ru-RU" sz="2000" dirty="0"/>
              <a:t> </a:t>
            </a:r>
            <a:r>
              <a:rPr lang="ru-RU" sz="2000" i="1" dirty="0"/>
              <a:t>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Аня хочет нет - Я не хочу</a:t>
            </a:r>
            <a:r>
              <a:rPr lang="ru-RU" sz="2000" dirty="0"/>
              <a:t>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не понимает значение слов, изменяет их</a:t>
            </a:r>
            <a:r>
              <a:rPr lang="ru-RU" sz="2000" dirty="0"/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(прибавляет к основе слова гласный звук после согласного, например: мальчик -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матика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переставляет слоги –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касаба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– собака, проглатывает звуки, слоги),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знает как применить  то или иное слово.</a:t>
            </a:r>
          </a:p>
        </p:txBody>
      </p:sp>
      <p:pic>
        <p:nvPicPr>
          <p:cNvPr id="8" name="Picture 3" descr="C:\Users\User\Downloads\1677381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57224" y="4357694"/>
            <a:ext cx="1726834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1000108"/>
            <a:ext cx="72257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 необходимо обратиться</a:t>
            </a:r>
          </a:p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помощью к специалистам?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27146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3" descr="C:\Users\User\Downloads\16773810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714620"/>
            <a:ext cx="1785950" cy="135732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292893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. Не говорит о себе в первом лице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(не пользуется местоимением "Я").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442913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Во время речи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кончик языка высовывает между зубами, звуки произносит с "хлюпаньем«; имеется постоянный  носовой оттенок.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42976" y="1428736"/>
            <a:ext cx="6643734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FrankRuehl" pitchFamily="34" charset="-79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FrankRuehl" pitchFamily="34" charset="-79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FrankRuehl" pitchFamily="34" charset="-79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FrankRuehl" pitchFamily="34" charset="-79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FrankRuehl" pitchFamily="34" charset="-79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Arial Black" pitchFamily="34" charset="0"/>
              <a:ea typeface="Times New Roman" pitchFamily="18" charset="0"/>
              <a:cs typeface="FrankRuehl" pitchFamily="34" charset="-79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ea typeface="Times New Roman" pitchFamily="18" charset="0"/>
              <a:cs typeface="FrankRuehl" pitchFamily="34" charset="-79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FrankRuehl" pitchFamily="34" charset="-79"/>
              </a:rPr>
              <a:t>	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речи ребенка третьего года жизни</a:t>
            </a:r>
            <a:r>
              <a:rPr kumimoji="0" lang="ru-RU" sz="1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должны появиться звуки [с’], [л’], [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’], а также, [г], [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[к], [м], [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[б], [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[в], [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], [т] (и их мягкие пары), все гласные.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Однако произношение многих звуков еще далеко от совершенства, что на данном возрастном этапе является характерным для детской речи, так как подвижность мышц языка и губ еще недостаточно развита.Многие трудные звуки заменяются более лёгкими.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sm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285860"/>
            <a:ext cx="3027322" cy="18573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747611">
            <a:off x="6762072" y="1318841"/>
            <a:ext cx="1310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cs typeface="FrankRuehl" pitchFamily="34" charset="-79"/>
              </a:rPr>
              <a:t>сяпка</a:t>
            </a:r>
            <a:r>
              <a:rPr lang="ru-RU" sz="2000" b="1" dirty="0">
                <a:cs typeface="FrankRuehl" pitchFamily="34" charset="-79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1643050"/>
            <a:ext cx="857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cs typeface="FrankRuehl" pitchFamily="34" charset="-79"/>
              </a:rPr>
              <a:t>ыба</a:t>
            </a:r>
            <a:r>
              <a:rPr lang="ru-RU" sz="2000" b="1" dirty="0">
                <a:cs typeface="FrankRuehl" pitchFamily="34" charset="-79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 rot="19982105">
            <a:off x="5602437" y="2556355"/>
            <a:ext cx="900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cs typeface="FrankRuehl" pitchFamily="34" charset="-79"/>
              </a:rPr>
              <a:t>ябоко</a:t>
            </a:r>
            <a:r>
              <a:rPr lang="ru-RU" dirty="0"/>
              <a:t>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 rot="2411317">
            <a:off x="6770830" y="2452917"/>
            <a:ext cx="1142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FrankRuehl" pitchFamily="34" charset="-79"/>
              </a:rPr>
              <a:t>голюби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FrankRuehl" pitchFamily="34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00166" y="857232"/>
            <a:ext cx="6500826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Быстро пополняется пассивный и активный словарь ребенка: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2 годам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словарный запас ребёнка достигает примерно  300 слов, а к 3 годам – до 1000 слов. 	Кроме существительных и глаголов ребенок все чаще употребляет прилагательные, наречия, предлоги, местоимения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третьем году жизни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малыш с удовольствием слушает и воспринимает несложные сказки, рассказы, с легкостью выполняет простые словесные поручения.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ownloads\i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786322"/>
            <a:ext cx="2350011" cy="15264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857232"/>
            <a:ext cx="53578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ru-RU" sz="4000" b="1" i="0" strike="noStrike" cap="none" spc="0" normalizeH="0" baseline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Словарный запас.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00100" y="2071678"/>
            <a:ext cx="32861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FrankRuehl" pitchFamily="34" charset="-79"/>
              </a:rPr>
              <a:t>К 2 годам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FrankRuehl" pitchFamily="34" charset="-79"/>
              </a:rPr>
              <a:t>у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FrankRuehl" pitchFamily="34" charset="-79"/>
              </a:rPr>
              <a:t>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FrankRuehl" pitchFamily="34" charset="-79"/>
              </a:rPr>
              <a:t>малыша уже должна сформироваться фразовая речь, часто ещё</a:t>
            </a:r>
            <a:r>
              <a:rPr kumimoji="0" lang="ru-RU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FrankRuehl" pitchFamily="34" charset="-79"/>
              </a:rPr>
              <a:t>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FrankRuehl" pitchFamily="34" charset="-79"/>
              </a:rPr>
              <a:t>лепетная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214810" y="2643182"/>
            <a:ext cx="364330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FrankRuehl" pitchFamily="34" charset="-79"/>
              </a:rPr>
              <a:t>А вот предложения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latin typeface="Times New Roman" pitchFamily="18" charset="0"/>
                <a:ea typeface="Times New Roman" pitchFamily="18" charset="0"/>
                <a:cs typeface="FrankRuehl" pitchFamily="34" charset="-79"/>
              </a:rPr>
              <a:t>3 -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FrankRuehl" pitchFamily="34" charset="-79"/>
              </a:rPr>
              <a:t>летних детей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становятся сложными, с союзами «потому что», «или», «чтобы», пусть не совсем грамотно оформленные (окончания, ударения, ..).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972184">
            <a:off x="240666" y="3839266"/>
            <a:ext cx="3775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cs typeface="FrankRuehl" pitchFamily="34" charset="-79"/>
              </a:rPr>
              <a:t>МАМА, ПИ (мама, я хочу пить)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2000240"/>
            <a:ext cx="2877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cs typeface="FrankRuehl" pitchFamily="34" charset="-79"/>
              </a:rPr>
              <a:t>ДЁ  УЯТЬ (идем гулять</a:t>
            </a:r>
            <a:r>
              <a:rPr lang="ru-RU" i="1" dirty="0"/>
              <a:t>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5857892"/>
            <a:ext cx="3256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cs typeface="FrankRuehl" pitchFamily="34" charset="-79"/>
              </a:rPr>
              <a:t>Смотри, как много </a:t>
            </a:r>
            <a:r>
              <a:rPr lang="ru-RU" sz="2000" b="1" i="1" dirty="0" err="1">
                <a:cs typeface="FrankRuehl" pitchFamily="34" charset="-79"/>
              </a:rPr>
              <a:t>мячов</a:t>
            </a:r>
            <a:r>
              <a:rPr lang="ru-RU" i="1" dirty="0"/>
              <a:t>! </a:t>
            </a:r>
          </a:p>
        </p:txBody>
      </p:sp>
      <p:sp>
        <p:nvSpPr>
          <p:cNvPr id="9" name="Прямоугольник 8"/>
          <p:cNvSpPr/>
          <p:nvPr/>
        </p:nvSpPr>
        <p:spPr>
          <a:xfrm rot="626680">
            <a:off x="5372006" y="5453207"/>
            <a:ext cx="26650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cs typeface="FrankRuehl" pitchFamily="34" charset="-79"/>
              </a:rPr>
              <a:t>У меня есть </a:t>
            </a:r>
            <a:r>
              <a:rPr lang="ru-RU" sz="2000" b="1" i="1" dirty="0" err="1">
                <a:cs typeface="FrankRuehl" pitchFamily="34" charset="-79"/>
              </a:rPr>
              <a:t>куклочка</a:t>
            </a:r>
            <a:endParaRPr lang="ru-RU" sz="2000" b="1" i="1" dirty="0">
              <a:cs typeface="FrankRuehl" pitchFamily="34" charset="-79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1071546"/>
            <a:ext cx="36138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ru-RU" sz="4000" b="1" i="0" u="none" strike="noStrike" cap="none" spc="0" normalizeH="0" baseline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FrankRuehl" pitchFamily="34" charset="-79"/>
              </a:rPr>
              <a:t>Фразовая речь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13" name="Picture 1" descr="C:\Users\User\Downloads\92844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28794" y="4357694"/>
            <a:ext cx="2214578" cy="1510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1714488"/>
            <a:ext cx="4857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Вопреки расхожему мнению, нарушение речи – это не только нарушение произношения звуков,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 и :</a:t>
            </a:r>
          </a:p>
          <a:p>
            <a:pPr algn="ctr"/>
            <a:endParaRPr lang="ru-RU" sz="2000" b="1" dirty="0">
              <a:cs typeface="FrankRuehl" pitchFamily="34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3143248"/>
            <a:ext cx="4643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Нарушение ритма и темпа речи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3571876"/>
            <a:ext cx="1000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голоса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4071942"/>
            <a:ext cx="4500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недоразвитие речи или утраты речи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000108"/>
            <a:ext cx="6353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такое нарушение речи?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289" name="Picture 1" descr="C:\Users\User\Downloads\x_67853ba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714620"/>
            <a:ext cx="1928826" cy="2696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16430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могут быть обусловлены разными факторами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357430"/>
            <a:ext cx="5143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Болезни, перенесённые родителями или одним из них (алкоголизм, наркомания, нервные заболевания..);</a:t>
            </a:r>
          </a:p>
          <a:p>
            <a:pPr marL="457200" indent="-457200"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Инфекционные заболевания в раннем детстве с использованием большого количества лекарств; </a:t>
            </a:r>
          </a:p>
          <a:p>
            <a:pPr marL="457200" indent="-457200">
              <a:buAutoNum type="arabicPeriod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Ушибы головы, сопровождающиеся потерей сознания.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928670"/>
            <a:ext cx="23663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FrankRuehl" pitchFamily="34" charset="-79"/>
              </a:rPr>
              <a:t>Причины 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266" name="Picture 2" descr="C:\Users\User\Downloads\aNaWF-p6ic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572008"/>
            <a:ext cx="2071702" cy="1649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2214554"/>
            <a:ext cx="5072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у детей, на которые родители должны своевременно обратить внимание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2928934"/>
            <a:ext cx="4786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Нарушения звукопроизношения: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неправильное произнесение звуков,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пропуски, замены звуков («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»-мальчик,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пубики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»-кубики,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фапофки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»-сапожки).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4357694"/>
            <a:ext cx="4071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Лексические недостатки: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бедный словарный запас, замены слов звукоподражаниями или жестами, пропуски слов, непонимание значения и смысла слова.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857232"/>
            <a:ext cx="49932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FrankRuehl" pitchFamily="34" charset="-79"/>
              </a:rPr>
              <a:t>Проявления </a:t>
            </a:r>
          </a:p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FrankRuehl" pitchFamily="34" charset="-79"/>
              </a:rPr>
              <a:t>речевых нарушений 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1" descr="C:\Users\User\Downloads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89787">
            <a:off x="878847" y="3710552"/>
            <a:ext cx="2361109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8992" y="3143248"/>
            <a:ext cx="4357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Неправильное грамматическое оформление высказывания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например: «капает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апатом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»-копает лопатой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442913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Нарушение связного высказывания: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неспособность составлять рассказы, выстраивать собственные высказывания на определенную тему.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857232"/>
            <a:ext cx="49932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FrankRuehl" pitchFamily="34" charset="-79"/>
              </a:rPr>
              <a:t>Проявления </a:t>
            </a:r>
          </a:p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FrankRuehl" pitchFamily="34" charset="-79"/>
              </a:rPr>
              <a:t>речевых нарушений 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217" name="Picture 1" descr="C:\Users\User\Downloads\p13_m-00000077-a-0000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28662" y="3399064"/>
            <a:ext cx="2257240" cy="16015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86050" y="214311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у детей, на которые родители должны своевременно обратить внимание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00298" y="221455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у детей, на которые родители должны своевременно обратить внимание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300037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Мелодико-интонационные недостатки: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нарушение силы голоса, высоты, тембра голоса, нарушение выразительных средств устной речи.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485776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Темпо-ритмические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недостатки: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ускоренный темп речи, замедленный темп речи, запинки, необоснованные остановки в речи.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857232"/>
            <a:ext cx="49932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FrankRuehl" pitchFamily="34" charset="-79"/>
              </a:rPr>
              <a:t>Проявления </a:t>
            </a:r>
          </a:p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FrankRuehl" pitchFamily="34" charset="-79"/>
              </a:rPr>
              <a:t>речевых нарушений 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3" name="Picture 1" descr="C:\Users\User\Downloads\obshhenie_s_rebenk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928934"/>
            <a:ext cx="2476517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560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FrankRuehl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61</cp:revision>
  <dcterms:modified xsi:type="dcterms:W3CDTF">2020-04-03T16:27:10Z</dcterms:modified>
</cp:coreProperties>
</file>