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2" r:id="rId1"/>
  </p:sldMasterIdLst>
  <p:sldIdLst>
    <p:sldId id="256" r:id="rId2"/>
    <p:sldId id="280" r:id="rId3"/>
    <p:sldId id="279" r:id="rId4"/>
    <p:sldId id="278" r:id="rId5"/>
    <p:sldId id="277" r:id="rId6"/>
    <p:sldId id="276" r:id="rId7"/>
    <p:sldId id="275" r:id="rId8"/>
    <p:sldId id="274" r:id="rId9"/>
    <p:sldId id="273" r:id="rId10"/>
    <p:sldId id="259" r:id="rId11"/>
    <p:sldId id="284" r:id="rId12"/>
    <p:sldId id="283" r:id="rId13"/>
    <p:sldId id="282" r:id="rId14"/>
    <p:sldId id="285" r:id="rId15"/>
    <p:sldId id="281" r:id="rId16"/>
    <p:sldId id="258" r:id="rId17"/>
  </p:sldIdLst>
  <p:sldSz cx="12192000" cy="6858000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7DDDFF"/>
    <a:srgbClr val="33CAFF"/>
    <a:srgbClr val="00B0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7F63FC-6D07-41F7-8E60-D8EDC47475E5}" type="datetimeFigureOut">
              <a:rPr lang="ru-RU"/>
              <a:pPr>
                <a:defRPr/>
              </a:pPr>
              <a:t>19.06.2019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C4B135-EFA3-4A20-8947-FBEB93388BC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424202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EF9703-2392-4BC3-8DEB-20E22E3137F7}" type="datetimeFigureOut">
              <a:rPr lang="ru-RU"/>
              <a:pPr>
                <a:defRPr/>
              </a:pPr>
              <a:t>19.06.2019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3721BB-084A-4311-AC9F-53F10C38722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108190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3C451C-C806-4DDC-8247-7543B9E32757}" type="datetimeFigureOut">
              <a:rPr lang="ru-RU"/>
              <a:pPr>
                <a:defRPr/>
              </a:pPr>
              <a:t>19.06.2019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498369-A693-4872-8572-C2EC24937A2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148187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79CF71-6EF0-47D6-9120-103F8A2A31D6}" type="datetimeFigureOut">
              <a:rPr lang="ru-RU"/>
              <a:pPr>
                <a:defRPr/>
              </a:pPr>
              <a:t>19.06.2019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0D7A2B-84B3-4CC0-A01F-137F04FECA5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291367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3CC0BC-0DA2-4F45-A765-DCC3E2A6CF75}" type="datetimeFigureOut">
              <a:rPr lang="ru-RU"/>
              <a:pPr>
                <a:defRPr/>
              </a:pPr>
              <a:t>19.06.2019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01350F-AE17-4F0B-BB45-AAC5396CB2E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453404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BDED1B-864D-4A8E-BA5E-F766DD8AA234}" type="datetimeFigureOut">
              <a:rPr lang="ru-RU"/>
              <a:pPr>
                <a:defRPr/>
              </a:pPr>
              <a:t>19.06.2019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0D1553-B8DA-438A-AD70-6B58E2C40B1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756252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AC0764-8B9F-4A46-B568-BF37E5E5C16E}" type="datetimeFigureOut">
              <a:rPr lang="ru-RU"/>
              <a:pPr>
                <a:defRPr/>
              </a:pPr>
              <a:t>19.06.2019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942F11-2438-418D-8AE8-DD7BEFB9D9B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384841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B9C506-B057-43CB-9AE3-F25F9B9EEADF}" type="datetimeFigureOut">
              <a:rPr lang="ru-RU"/>
              <a:pPr>
                <a:defRPr/>
              </a:pPr>
              <a:t>19.06.2019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9DB019-3B5F-4F2F-B033-5B0BC39555A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28373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771BB1-A5C8-480F-A90E-5B53AB5C9341}" type="datetimeFigureOut">
              <a:rPr lang="ru-RU"/>
              <a:pPr>
                <a:defRPr/>
              </a:pPr>
              <a:t>19.06.2019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CD3C0E-E4AA-4927-8082-AF798263B18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452620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CC6D48-4E93-4253-9115-F586495DFCA4}" type="datetimeFigureOut">
              <a:rPr lang="ru-RU"/>
              <a:pPr>
                <a:defRPr/>
              </a:pPr>
              <a:t>19.06.2019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E45EC0-62A1-436A-BE64-E05848B7821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007773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E7566F-B4BD-4180-8BA9-9B116FCBD29D}" type="datetimeFigureOut">
              <a:rPr lang="ru-RU"/>
              <a:pPr>
                <a:defRPr/>
              </a:pPr>
              <a:t>19.06.2019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0A8F76-503A-47AF-94EA-CA32D9FAB6E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38009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7DDDFF">
            <a:alpha val="45882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84455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  <a:endParaRPr lang="en-US" altLang="ru-RU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44550" y="1828800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1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FD39B32-B1A0-47B9-94A2-1F9BF8F8A1A4}" type="datetimeFigureOut">
              <a:rPr lang="ru-RU"/>
              <a:pPr>
                <a:defRPr/>
              </a:pPr>
              <a:t>19.06.2019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1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695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100">
                <a:solidFill>
                  <a:srgbClr val="898989"/>
                </a:solidFill>
              </a:defRPr>
            </a:lvl1pPr>
          </a:lstStyle>
          <a:p>
            <a:fld id="{CFA5813E-F98C-4010-8B1B-AAB236E9B454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Wingdings 2" panose="05020102010507070707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Wingdings 2" panose="05020102010507070707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Wingdings 2" panose="05020102010507070707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Wingdings 2" panose="05020102010507070707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Wingdings 2" panose="05020102010507070707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image" Target="../media/image1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Box 3"/>
          <p:cNvSpPr txBox="1">
            <a:spLocks noChangeArrowheads="1"/>
          </p:cNvSpPr>
          <p:nvPr/>
        </p:nvSpPr>
        <p:spPr bwMode="auto">
          <a:xfrm>
            <a:off x="2492375" y="582613"/>
            <a:ext cx="748982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ru-RU" altLang="ru-RU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МБДОУ «Детский сад № 61» города Чебоксары Чувашской Республики</a:t>
            </a:r>
          </a:p>
        </p:txBody>
      </p:sp>
      <p:sp>
        <p:nvSpPr>
          <p:cNvPr id="2051" name="TextBox 4"/>
          <p:cNvSpPr txBox="1">
            <a:spLocks noChangeArrowheads="1"/>
          </p:cNvSpPr>
          <p:nvPr/>
        </p:nvSpPr>
        <p:spPr bwMode="auto">
          <a:xfrm>
            <a:off x="3206750" y="1443038"/>
            <a:ext cx="57594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ru-RU" altLang="ru-RU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</a:t>
            </a:r>
          </a:p>
        </p:txBody>
      </p:sp>
      <p:sp>
        <p:nvSpPr>
          <p:cNvPr id="2052" name="TextBox 7"/>
          <p:cNvSpPr txBox="1">
            <a:spLocks noChangeArrowheads="1"/>
          </p:cNvSpPr>
          <p:nvPr/>
        </p:nvSpPr>
        <p:spPr bwMode="auto">
          <a:xfrm>
            <a:off x="2600325" y="2640013"/>
            <a:ext cx="7034213" cy="1446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ru-RU" altLang="ru-RU" sz="44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«Преемственность: «Детский сад – школа»»</a:t>
            </a:r>
          </a:p>
        </p:txBody>
      </p:sp>
      <p:sp>
        <p:nvSpPr>
          <p:cNvPr id="2053" name="TextBox 5"/>
          <p:cNvSpPr txBox="1">
            <a:spLocks noChangeArrowheads="1"/>
          </p:cNvSpPr>
          <p:nvPr/>
        </p:nvSpPr>
        <p:spPr bwMode="auto">
          <a:xfrm>
            <a:off x="4632325" y="2132013"/>
            <a:ext cx="28987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ru-RU" altLang="ru-RU" b="1">
                <a:latin typeface="Monotype Corsiva" panose="03010101010201010101" pitchFamily="66" charset="0"/>
              </a:rPr>
              <a:t>2018 – 2019 учебный год</a:t>
            </a:r>
          </a:p>
        </p:txBody>
      </p:sp>
      <p:pic>
        <p:nvPicPr>
          <p:cNvPr id="6" name="Picture 8" descr="images 20190125 162419 300x22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422105" y="4019961"/>
            <a:ext cx="3308684" cy="2426370"/>
          </a:xfrm>
          <a:prstGeom prst="roundRect">
            <a:avLst>
              <a:gd name="adj" fmla="val 16667"/>
            </a:avLst>
          </a:prstGeom>
          <a:ln>
            <a:solidFill>
              <a:srgbClr val="C00000"/>
            </a:solidFill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8" name="Picture 4" descr="20190313 10510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52356" y="1774407"/>
            <a:ext cx="5811169" cy="4261526"/>
          </a:xfrm>
          <a:prstGeom prst="roundRect">
            <a:avLst>
              <a:gd name="adj" fmla="val 16667"/>
            </a:avLst>
          </a:prstGeom>
          <a:ln w="12700">
            <a:solidFill>
              <a:srgbClr val="C00000"/>
            </a:solidFill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11267" name="Прямоугольник 3"/>
          <p:cNvSpPr>
            <a:spLocks noChangeArrowheads="1"/>
          </p:cNvSpPr>
          <p:nvPr/>
        </p:nvSpPr>
        <p:spPr bwMode="auto">
          <a:xfrm>
            <a:off x="401638" y="344488"/>
            <a:ext cx="11269662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/>
            <a:r>
              <a:rPr lang="ru-RU" altLang="ru-RU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В рамках реализации муниципального проекта воспитанники подготовительной группы сходили на экскурсию к обелиску поставленную в честь павших на ВОВ выпускников СОШ № 6, который находится на территории образовательного учреждения.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Box 1"/>
          <p:cNvSpPr txBox="1">
            <a:spLocks noChangeArrowheads="1"/>
          </p:cNvSpPr>
          <p:nvPr/>
        </p:nvSpPr>
        <p:spPr bwMode="auto">
          <a:xfrm>
            <a:off x="746125" y="565150"/>
            <a:ext cx="105029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ru-RU" altLang="ru-RU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Учащиеся второго класса СОШ № 6 провели с воспитанниками старшей группы мастер – класс по бумагопластике</a:t>
            </a:r>
          </a:p>
        </p:txBody>
      </p:sp>
      <p:pic>
        <p:nvPicPr>
          <p:cNvPr id="24578" name="Picture 2" descr="images 20190125 160518 1 300x22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84" y="3669633"/>
            <a:ext cx="3620068" cy="2654718"/>
          </a:xfrm>
          <a:prstGeom prst="roundRect">
            <a:avLst>
              <a:gd name="adj" fmla="val 16667"/>
            </a:avLst>
          </a:prstGeom>
          <a:ln>
            <a:solidFill>
              <a:srgbClr val="C00000"/>
            </a:solidFill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24580" name="Picture 4" descr="images 20190125 160633 300x22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23757" y="1381036"/>
            <a:ext cx="2983748" cy="2188083"/>
          </a:xfrm>
          <a:prstGeom prst="roundRect">
            <a:avLst>
              <a:gd name="adj" fmla="val 16667"/>
            </a:avLst>
          </a:prstGeom>
          <a:ln>
            <a:solidFill>
              <a:srgbClr val="C00000"/>
            </a:solidFill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24582" name="Picture 6" descr="images 20190125 161703 200x280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252368" y="1437522"/>
            <a:ext cx="2354703" cy="3423235"/>
          </a:xfrm>
          <a:prstGeom prst="roundRect">
            <a:avLst>
              <a:gd name="adj" fmla="val 16667"/>
            </a:avLst>
          </a:prstGeom>
          <a:ln>
            <a:solidFill>
              <a:srgbClr val="C00000"/>
            </a:solidFill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24584" name="Picture 8" descr="images 20190125 162419 300x220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221705" y="3651333"/>
            <a:ext cx="3844174" cy="2819062"/>
          </a:xfrm>
          <a:prstGeom prst="roundRect">
            <a:avLst>
              <a:gd name="adj" fmla="val 16667"/>
            </a:avLst>
          </a:prstGeom>
          <a:ln>
            <a:solidFill>
              <a:srgbClr val="C00000"/>
            </a:solidFill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C:\Documents and Settings\Admin\Рабочий стол\Презентации проектов\Презентации по муниц. проектам за 2018-2019 уч. г\Screenshot_2019-06-18-11-23-12-2-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6633" y="1459081"/>
            <a:ext cx="4147024" cy="3076824"/>
          </a:xfrm>
          <a:prstGeom prst="roundRect">
            <a:avLst>
              <a:gd name="adj" fmla="val 16667"/>
            </a:avLst>
          </a:prstGeom>
          <a:ln>
            <a:solidFill>
              <a:srgbClr val="C00000"/>
            </a:solidFill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25603" name="Picture 3" descr="C:\Documents and Settings\Admin\Рабочий стол\Презентации проектов\Презентации по муниц. проектам за 2018-2019 уч. г\Screenshot_2019-06-18-11-23-12-1-1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49717" y="2545889"/>
            <a:ext cx="4649954" cy="3374650"/>
          </a:xfrm>
          <a:prstGeom prst="roundRect">
            <a:avLst>
              <a:gd name="adj" fmla="val 16667"/>
            </a:avLst>
          </a:prstGeom>
          <a:ln>
            <a:solidFill>
              <a:srgbClr val="C00000"/>
            </a:solidFill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13316" name="TextBox 5"/>
          <p:cNvSpPr txBox="1">
            <a:spLocks noChangeArrowheads="1"/>
          </p:cNvSpPr>
          <p:nvPr/>
        </p:nvSpPr>
        <p:spPr bwMode="auto">
          <a:xfrm>
            <a:off x="588963" y="601663"/>
            <a:ext cx="107092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ru-RU" altLang="ru-RU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Совместные праздники вместе с учащимися СОШ № 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C:\Documents and Settings\Admin\Рабочий стол\Презентации проектов\Презентации по муниц. проектам за 2018-2019 уч. г\Screenshot_2019-06-18-11-23-27-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83393" y="1875172"/>
            <a:ext cx="5010902" cy="3632545"/>
          </a:xfrm>
          <a:prstGeom prst="roundRect">
            <a:avLst>
              <a:gd name="adj" fmla="val 16667"/>
            </a:avLst>
          </a:prstGeom>
          <a:ln>
            <a:solidFill>
              <a:srgbClr val="C00000"/>
            </a:solidFill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14339" name="TextBox 3"/>
          <p:cNvSpPr txBox="1">
            <a:spLocks noChangeArrowheads="1"/>
          </p:cNvSpPr>
          <p:nvPr/>
        </p:nvSpPr>
        <p:spPr bwMode="auto">
          <a:xfrm>
            <a:off x="1035050" y="541338"/>
            <a:ext cx="1011872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ru-RU" altLang="ru-RU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Посещение школьной библиотеки воспитанниками старшой и подготовительной  групп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" descr="C:\Documents and Settings\Admin\Рабочий стол\Презентации проектов\Презентации по муниц. проектам за 2018-2019 уч. г\Screenshot_2019-06-18-11-23-33-1.png"/>
          <p:cNvPicPr>
            <a:picLocks noChangeAspect="1" noChangeArrowheads="1"/>
          </p:cNvPicPr>
          <p:nvPr/>
        </p:nvPicPr>
        <p:blipFill>
          <a:blip r:embed="rId2"/>
          <a:srcRect l="2985"/>
          <a:stretch>
            <a:fillRect/>
          </a:stretch>
        </p:blipFill>
        <p:spPr bwMode="auto">
          <a:xfrm>
            <a:off x="3068053" y="2023310"/>
            <a:ext cx="5246003" cy="3342773"/>
          </a:xfrm>
          <a:prstGeom prst="roundRect">
            <a:avLst>
              <a:gd name="adj" fmla="val 16667"/>
            </a:avLst>
          </a:prstGeom>
          <a:ln>
            <a:solidFill>
              <a:srgbClr val="C00000"/>
            </a:solidFill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15363" name="TextBox 3"/>
          <p:cNvSpPr txBox="1">
            <a:spLocks noChangeArrowheads="1"/>
          </p:cNvSpPr>
          <p:nvPr/>
        </p:nvSpPr>
        <p:spPr bwMode="auto">
          <a:xfrm>
            <a:off x="877888" y="746125"/>
            <a:ext cx="1039495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ru-RU" altLang="ru-RU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Театральная студия при СОШ № 6 пригласила дошкольников на театрализованное представление по мотивам стихов Г. Остера «Вредные советы»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Box 1"/>
          <p:cNvSpPr txBox="1">
            <a:spLocks noChangeArrowheads="1"/>
          </p:cNvSpPr>
          <p:nvPr/>
        </p:nvSpPr>
        <p:spPr bwMode="auto">
          <a:xfrm>
            <a:off x="682625" y="669925"/>
            <a:ext cx="10702925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/>
            <a:r>
              <a:rPr lang="ru-RU" altLang="ru-RU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Таким образом, реализуется главный принцип развития детей – принцип деятельностного подхода, позволяющего не только познакомиться, посмотреть со стороны на школу, но и окунуться в её социальную среду (учить общаться, находить новых друзей, постигать смысл совместной работы и т.д.)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Box 1"/>
          <p:cNvSpPr txBox="1">
            <a:spLocks noChangeArrowheads="1"/>
          </p:cNvSpPr>
          <p:nvPr/>
        </p:nvSpPr>
        <p:spPr bwMode="auto">
          <a:xfrm>
            <a:off x="1995488" y="1854200"/>
            <a:ext cx="8448675" cy="314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ru-RU" altLang="ru-RU" sz="6600" b="1">
                <a:solidFill>
                  <a:srgbClr val="0000FF"/>
                </a:solidFill>
                <a:latin typeface="Monotype Corsiva" panose="03010101010201010101" pitchFamily="66" charset="0"/>
              </a:rPr>
              <a:t>Спасибо</a:t>
            </a:r>
          </a:p>
          <a:p>
            <a:pPr algn="ctr"/>
            <a:r>
              <a:rPr lang="ru-RU" altLang="ru-RU" sz="6600" b="1">
                <a:solidFill>
                  <a:srgbClr val="0000FF"/>
                </a:solidFill>
                <a:latin typeface="Monotype Corsiva" panose="03010101010201010101" pitchFamily="66" charset="0"/>
              </a:rPr>
              <a:t>за</a:t>
            </a:r>
          </a:p>
          <a:p>
            <a:pPr algn="ctr"/>
            <a:r>
              <a:rPr lang="ru-RU" altLang="ru-RU" sz="6600" b="1">
                <a:solidFill>
                  <a:srgbClr val="0000FF"/>
                </a:solidFill>
                <a:latin typeface="Monotype Corsiva" panose="03010101010201010101" pitchFamily="66" charset="0"/>
              </a:rPr>
              <a:t>внимание!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Прямоугольник 1"/>
          <p:cNvSpPr>
            <a:spLocks noChangeArrowheads="1"/>
          </p:cNvSpPr>
          <p:nvPr/>
        </p:nvSpPr>
        <p:spPr bwMode="auto">
          <a:xfrm>
            <a:off x="768350" y="600075"/>
            <a:ext cx="10745788" cy="163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/>
            <a:r>
              <a:rPr lang="ru-RU" altLang="ru-RU" sz="20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Цель:</a:t>
            </a:r>
          </a:p>
          <a:p>
            <a:pPr algn="just"/>
            <a:endParaRPr lang="ru-RU" altLang="ru-RU" sz="2000" b="1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altLang="ru-RU" sz="20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Использование возможности социального партнерства для согласованности дошкольного и начального школьного образования, обеспечивающей эффективное поступательное развитие ребенка, его успешное воспитание, обучение и социализации.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Прямоугольник 1"/>
          <p:cNvSpPr>
            <a:spLocks noChangeArrowheads="1"/>
          </p:cNvSpPr>
          <p:nvPr/>
        </p:nvSpPr>
        <p:spPr bwMode="auto">
          <a:xfrm>
            <a:off x="717550" y="538163"/>
            <a:ext cx="10744200" cy="4710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/>
            <a:r>
              <a:rPr lang="ru-RU" altLang="ru-RU" sz="20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Задачи:</a:t>
            </a:r>
          </a:p>
          <a:p>
            <a:pPr algn="just"/>
            <a:endParaRPr lang="ru-RU" altLang="ru-RU" sz="2000" b="1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altLang="ru-RU" sz="20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1.Организация совместных мероприятий СОШ и ДОУ.</a:t>
            </a:r>
          </a:p>
          <a:p>
            <a:pPr algn="just"/>
            <a:endParaRPr lang="ru-RU" altLang="ru-RU" sz="2000" b="1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altLang="ru-RU" sz="20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Создание модели работы с детьми 6-8 лет для их оптимальной социализации и интеллектуального развития.</a:t>
            </a:r>
          </a:p>
          <a:p>
            <a:pPr algn="just"/>
            <a:endParaRPr lang="ru-RU" altLang="ru-RU" sz="2000" b="1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altLang="ru-RU" sz="20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3.Расширение образовательного пространства через использование материально-технической базы СОШ и ДОУ для развития детей.</a:t>
            </a:r>
          </a:p>
          <a:p>
            <a:pPr algn="just"/>
            <a:endParaRPr lang="ru-RU" altLang="ru-RU" sz="2000" b="1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altLang="ru-RU" sz="20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4.Повышение уровня информированности родителей о школьной среде, традициях, о воспитании «успешного первоклассника» в соответствии с ФГОС.</a:t>
            </a:r>
          </a:p>
          <a:p>
            <a:pPr algn="just"/>
            <a:endParaRPr lang="ru-RU" altLang="ru-RU" sz="2000" b="1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altLang="ru-RU" sz="20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Освоение и внедрение новых форм и технологий взаимодействия педагог – воспитанник - родитель в системе детский сад-социум.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4675" y="533400"/>
            <a:ext cx="10810875" cy="5600700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defRPr/>
            </a:pPr>
            <a:r>
              <a:rPr lang="ru-RU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Формы работы:</a:t>
            </a:r>
          </a:p>
          <a:p>
            <a:pPr algn="just">
              <a:defRPr/>
            </a:pPr>
            <a:endParaRPr lang="ru-RU" sz="20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Tx/>
              <a:buChar char="-"/>
              <a:defRPr/>
            </a:pPr>
            <a:r>
              <a:rPr lang="ru-RU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Экскурсии в школу, посещение школьной библиотеки, музея.</a:t>
            </a:r>
          </a:p>
          <a:p>
            <a:pPr algn="just">
              <a:defRPr/>
            </a:pPr>
            <a:endParaRPr lang="ru-RU" sz="20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Tx/>
              <a:buChar char="-"/>
              <a:defRPr/>
            </a:pPr>
            <a:r>
              <a:rPr lang="ru-RU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Взаимодействие с учениками начальных классов и учителями.</a:t>
            </a:r>
          </a:p>
          <a:p>
            <a:pPr marL="285750" indent="-285750" algn="just">
              <a:buFontTx/>
              <a:buChar char="-"/>
              <a:defRPr/>
            </a:pPr>
            <a:endParaRPr lang="ru-RU" sz="20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Tx/>
              <a:buChar char="-"/>
              <a:defRPr/>
            </a:pPr>
            <a:r>
              <a:rPr lang="ru-RU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в совместной образовательной деятельности, игровых программах, проектной деятельности.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>
              <a:defRPr/>
            </a:pP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Tx/>
              <a:buChar char="-"/>
              <a:defRPr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Беседы и встречи с бывшими воспитанниками.</a:t>
            </a:r>
          </a:p>
          <a:p>
            <a:pPr marL="285750" indent="-285750" algn="just">
              <a:buFontTx/>
              <a:buChar char="-"/>
              <a:defRPr/>
            </a:pP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Tx/>
              <a:buChar char="-"/>
              <a:defRPr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Совместные праздники соревнования, выставки.</a:t>
            </a:r>
          </a:p>
          <a:p>
            <a:pPr marL="285750" indent="-285750" algn="just">
              <a:buFontTx/>
              <a:buChar char="-"/>
              <a:defRPr/>
            </a:pP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Tx/>
              <a:buChar char="-"/>
              <a:defRPr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в совместной театрализованной деятельности.</a:t>
            </a:r>
          </a:p>
          <a:p>
            <a:pPr marL="285750" indent="-285750" algn="just">
              <a:buFontTx/>
              <a:buChar char="-"/>
              <a:defRPr/>
            </a:pP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defRPr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Посещение адаптационных занятий по введению в школьную жизнь, организованных при школах.</a:t>
            </a:r>
          </a:p>
          <a:p>
            <a:pPr>
              <a:defRPr/>
            </a:pPr>
            <a:endParaRPr lang="ru-RU" dirty="0">
              <a:solidFill>
                <a:srgbClr val="000000"/>
              </a:solidFill>
              <a:latin typeface="yandex-san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Box 1"/>
          <p:cNvSpPr txBox="1">
            <a:spLocks noChangeArrowheads="1"/>
          </p:cNvSpPr>
          <p:nvPr/>
        </p:nvSpPr>
        <p:spPr bwMode="auto">
          <a:xfrm>
            <a:off x="1700213" y="720725"/>
            <a:ext cx="87566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ru-RU" altLang="ru-RU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Фотоотчет по проведенным мероприятиям: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3842455" y="1494142"/>
            <a:ext cx="4258356" cy="3193768"/>
          </a:xfrm>
          <a:prstGeom prst="roundRect">
            <a:avLst>
              <a:gd name="adj" fmla="val 16667"/>
            </a:avLst>
          </a:prstGeom>
          <a:ln w="12700">
            <a:solidFill>
              <a:srgbClr val="C00000"/>
            </a:solidFill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6148" name="TextBox 4"/>
          <p:cNvSpPr txBox="1">
            <a:spLocks noChangeArrowheads="1"/>
          </p:cNvSpPr>
          <p:nvPr/>
        </p:nvSpPr>
        <p:spPr bwMode="auto">
          <a:xfrm>
            <a:off x="2344738" y="5145088"/>
            <a:ext cx="7932737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ru-RU" altLang="ru-RU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Дети подготовительной группы побывали на линейке 1 сентября в МБОУ СОШ № 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186179" y="737851"/>
            <a:ext cx="5919184" cy="3946123"/>
          </a:xfrm>
          <a:prstGeom prst="roundRect">
            <a:avLst>
              <a:gd name="adj" fmla="val 16667"/>
            </a:avLst>
          </a:prstGeom>
          <a:ln w="12700">
            <a:solidFill>
              <a:srgbClr val="C00000"/>
            </a:solidFill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7171" name="TextBox 2"/>
          <p:cNvSpPr txBox="1">
            <a:spLocks noChangeArrowheads="1"/>
          </p:cNvSpPr>
          <p:nvPr/>
        </p:nvSpPr>
        <p:spPr bwMode="auto">
          <a:xfrm>
            <a:off x="2378075" y="5010150"/>
            <a:ext cx="7534275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ru-RU" altLang="ru-RU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В рамках преемственности между школой и детским садом дошкольники старшего возраста посетили СОШ № 6 и поприсутствовали на уроке в первом классе.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181861" y="2734971"/>
            <a:ext cx="5039128" cy="3359419"/>
          </a:xfrm>
          <a:prstGeom prst="roundRect">
            <a:avLst>
              <a:gd name="adj" fmla="val 16667"/>
            </a:avLst>
          </a:prstGeom>
          <a:ln w="12700">
            <a:solidFill>
              <a:srgbClr val="C00000"/>
            </a:solidFill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009650" y="764146"/>
            <a:ext cx="4823140" cy="3215426"/>
          </a:xfrm>
          <a:prstGeom prst="roundRect">
            <a:avLst>
              <a:gd name="adj" fmla="val 16667"/>
            </a:avLst>
          </a:prstGeom>
          <a:ln w="12700">
            <a:solidFill>
              <a:srgbClr val="C00000"/>
            </a:solidFill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8196" name="TextBox 3"/>
          <p:cNvSpPr txBox="1">
            <a:spLocks noChangeArrowheads="1"/>
          </p:cNvSpPr>
          <p:nvPr/>
        </p:nvSpPr>
        <p:spPr bwMode="auto">
          <a:xfrm>
            <a:off x="6426200" y="927100"/>
            <a:ext cx="495935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/>
            <a:r>
              <a:rPr lang="ru-RU" altLang="ru-RU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В целях воспитания чувства патриотизма воспитанники нашего детского сада посетили Музей Воинской Славы, который находится в СОШ № 6.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057390" y="892398"/>
            <a:ext cx="5867667" cy="3911778"/>
          </a:xfrm>
          <a:prstGeom prst="roundRect">
            <a:avLst>
              <a:gd name="adj" fmla="val 16667"/>
            </a:avLst>
          </a:prstGeom>
          <a:ln w="12700">
            <a:solidFill>
              <a:srgbClr val="C00000"/>
            </a:solidFill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9219" name="TextBox 3"/>
          <p:cNvSpPr txBox="1">
            <a:spLocks noChangeArrowheads="1"/>
          </p:cNvSpPr>
          <p:nvPr/>
        </p:nvSpPr>
        <p:spPr bwMode="auto">
          <a:xfrm>
            <a:off x="2266950" y="5183188"/>
            <a:ext cx="80740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/>
            <a:r>
              <a:rPr lang="ru-RU" altLang="ru-RU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Экскурсию для наших детей проводили учащиеся 9 класса.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078291" y="2511381"/>
            <a:ext cx="5258606" cy="3505737"/>
          </a:xfrm>
          <a:prstGeom prst="roundRect">
            <a:avLst>
              <a:gd name="adj" fmla="val 16667"/>
            </a:avLst>
          </a:prstGeom>
          <a:ln w="12700">
            <a:solidFill>
              <a:srgbClr val="C00000"/>
            </a:solidFill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932376" y="699215"/>
            <a:ext cx="4997809" cy="3331872"/>
          </a:xfrm>
          <a:prstGeom prst="roundRect">
            <a:avLst>
              <a:gd name="adj" fmla="val 16667"/>
            </a:avLst>
          </a:prstGeom>
          <a:ln w="12700">
            <a:solidFill>
              <a:srgbClr val="C00000"/>
            </a:solidFill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10244" name="TextBox 3"/>
          <p:cNvSpPr txBox="1">
            <a:spLocks noChangeArrowheads="1"/>
          </p:cNvSpPr>
          <p:nvPr/>
        </p:nvSpPr>
        <p:spPr bwMode="auto">
          <a:xfrm>
            <a:off x="6310313" y="958850"/>
            <a:ext cx="4894262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/>
            <a:r>
              <a:rPr lang="ru-RU" altLang="ru-RU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Детям удалось даже потрогать некоторые экспонаты руками.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DOfficeLightV0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Легкий дым</Template>
  <TotalTime>215</TotalTime>
  <Words>412</Words>
  <Application>Microsoft Office PowerPoint</Application>
  <PresentationFormat>Широкоэкранный</PresentationFormat>
  <Paragraphs>48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4" baseType="lpstr">
      <vt:lpstr>Calibri</vt:lpstr>
      <vt:lpstr>Arial</vt:lpstr>
      <vt:lpstr>Calibri Light</vt:lpstr>
      <vt:lpstr>Wingdings 2</vt:lpstr>
      <vt:lpstr>Times New Roman</vt:lpstr>
      <vt:lpstr>Monotype Corsiva</vt:lpstr>
      <vt:lpstr>yandex-sans</vt:lpstr>
      <vt:lpstr>HDOfficeLightV0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777</dc:creator>
  <cp:lastModifiedBy>DANIDI</cp:lastModifiedBy>
  <cp:revision>15</cp:revision>
  <dcterms:created xsi:type="dcterms:W3CDTF">2018-12-08T13:46:28Z</dcterms:created>
  <dcterms:modified xsi:type="dcterms:W3CDTF">2019-06-18T21:33:02Z</dcterms:modified>
</cp:coreProperties>
</file>